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16"/>
  </p:handoutMasterIdLst>
  <p:sldIdLst>
    <p:sldId id="256" r:id="rId4"/>
    <p:sldId id="274" r:id="rId6"/>
    <p:sldId id="275" r:id="rId7"/>
    <p:sldId id="276" r:id="rId8"/>
    <p:sldId id="298" r:id="rId9"/>
    <p:sldId id="280" r:id="rId10"/>
    <p:sldId id="307" r:id="rId11"/>
    <p:sldId id="271" r:id="rId12"/>
    <p:sldId id="308" r:id="rId13"/>
    <p:sldId id="310" r:id="rId14"/>
    <p:sldId id="284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474"/>
        <p:guide pos="39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Hello, I'm Li Hai  from </a:t>
            </a:r>
            <a:r>
              <a:rPr lang="en-US" altLang="zh-CN">
                <a:sym typeface="+mn-ea"/>
              </a:rPr>
              <a:t>Zhejiang University. </a:t>
            </a:r>
            <a:r>
              <a:rPr lang="en-US" altLang="zh-CN"/>
              <a:t>This is our work on</a:t>
            </a:r>
            <a:r>
              <a:rPr lang="en-US" altLang="zh-CN"/>
              <a:t> single-view 3D object reconstruction based on mesh deformation.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The </a:t>
            </a:r>
            <a:r>
              <a:rPr lang="en-US" altLang="zh-CN"/>
              <a:t>modular </a:t>
            </a:r>
            <a:r>
              <a:rPr lang="zh-CN" altLang="en-US"/>
              <a:t>loss function of our system is </a:t>
            </a:r>
            <a:r>
              <a:rPr lang="en-US" altLang="zh-CN"/>
              <a:t>a </a:t>
            </a:r>
            <a:r>
              <a:rPr lang="en-US" altLang="zh-CN">
                <a:sym typeface="+mn-ea"/>
              </a:rPr>
              <a:t>weighted sum of listed losses, To encourage the vertices to grow to the salient areas, we</a:t>
            </a:r>
            <a:endParaRPr lang="en-US" altLang="zh-CN">
              <a:sym typeface="+mn-ea"/>
            </a:endParaRPr>
          </a:p>
          <a:p>
            <a:r>
              <a:rPr lang="zh-CN" altLang="en-US"/>
              <a:t>remove the edge loss in the adaptive subdivision module and weaken the move loss for vertices adjacent to newly generated vertices.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We  explore the performance under different configurations</a:t>
            </a:r>
            <a:r>
              <a:rPr lang="en-US" altLang="zh-CN"/>
              <a:t>, The result reveals that too few vertices</a:t>
            </a:r>
            <a:endParaRPr lang="en-US" altLang="zh-CN"/>
          </a:p>
          <a:p>
            <a:r>
              <a:rPr lang="zh-CN" altLang="en-US"/>
              <a:t>and faces fail to well capture the global structure, while too much global refinement modules hinder the representation</a:t>
            </a:r>
            <a:endParaRPr lang="zh-CN" altLang="en-US"/>
          </a:p>
          <a:p>
            <a:r>
              <a:rPr lang="zh-CN" altLang="en-US"/>
              <a:t>of local details. Since one global and one adaptive refinement modules take a good balance of both, therefore obtaining</a:t>
            </a:r>
            <a:endParaRPr lang="zh-CN" altLang="en-US"/>
          </a:p>
          <a:p>
            <a:r>
              <a:rPr lang="zh-CN" altLang="en-US"/>
              <a:t>the best performance.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Most existing deformation based methods (e.g Pixel2Mesh) make coarse-to-fine predictions by repeatedly applying global subdivision (also konwn as 1-to-4 subdivision) to current mesh, which brings </a:t>
            </a:r>
            <a:r>
              <a:rPr lang="en-US" altLang="zh-CN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  <a:sym typeface="+mn-ea"/>
              </a:rPr>
              <a:t>exponentially </a:t>
            </a:r>
            <a:r>
              <a:rPr lang="en-US" altLang="zh-CN">
                <a:sym typeface="+mn-ea"/>
              </a:rPr>
              <a:t>increasing number of vertices and faces. The huge memory consumption constrains the depth of subdivision seriously.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>
                <a:sym typeface="+mn-ea"/>
              </a:rPr>
              <a:t>Adaptive Subdivision is the dynamic process of subdividing the initial </a:t>
            </a:r>
            <a:r>
              <a:rPr lang="en-US">
                <a:sym typeface="+mn-ea"/>
              </a:rPr>
              <a:t>mesh </a:t>
            </a:r>
            <a:r>
              <a:rPr>
                <a:sym typeface="+mn-ea"/>
              </a:rPr>
              <a:t>into smaller areas where required</a:t>
            </a:r>
            <a:r>
              <a:rPr lang="en-US">
                <a:sym typeface="+mn-ea"/>
              </a:rPr>
              <a:t>, which is a trade-off between detail generation and memory consumption. This idea is also satisfies our goal to </a:t>
            </a:r>
            <a:r>
              <a:rPr lang="en-US" altLang="zh-CN">
                <a:latin typeface="Times" panose="00000500000000020000" charset="0"/>
                <a:cs typeface="Times" panose="00000500000000020000" charset="0"/>
                <a:sym typeface="+mn-ea"/>
              </a:rPr>
              <a:t>generate sparse mesh </a:t>
            </a:r>
            <a:r>
              <a:rPr lang="en-US" altLang="zh-CN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  <a:sym typeface="+mn-ea"/>
              </a:rPr>
              <a:t>without losing details.</a:t>
            </a:r>
            <a:endParaRPr lang="en-US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Traditional adaptive subdivision methods are </a:t>
            </a:r>
            <a:r>
              <a:rPr lang="en-US" altLang="zh-CN">
                <a:cs typeface="+mn-lt"/>
                <a:sym typeface="+mn-ea"/>
              </a:rPr>
              <a:t>based on human interaction or local geometric cues (e.g. curvature) and based on current mesh state, which can not directly applying on </a:t>
            </a:r>
            <a:r>
              <a:rPr lang="en-US" altLang="zh-CN">
                <a:latin typeface="Times" panose="00000500000000020000" charset="0"/>
                <a:cs typeface="Times" panose="00000500000000020000" charset="0"/>
                <a:sym typeface="+mn-ea"/>
              </a:rPr>
              <a:t>progressive deformation-based reconstruction</a:t>
            </a:r>
            <a:endParaRPr lang="en-US" altLang="zh-CN" b="1">
              <a:latin typeface="Times" panose="00000500000000020000" charset="0"/>
              <a:cs typeface="Times" panose="00000500000000020000" charset="0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Inspired by traditional adaptive subdivision, we introduce a global point</a:t>
            </a:r>
            <a:r>
              <a:rPr lang="zh-CN" altLang="en-US">
                <a:sym typeface="+mn-ea"/>
              </a:rPr>
              <a:t>-</a:t>
            </a:r>
            <a:r>
              <a:rPr lang="en-US" altLang="zh-CN">
                <a:sym typeface="+mn-ea"/>
              </a:rPr>
              <a:t>based saliency voting operation to guide the adaptive subdivision and deformation explicitly. 
These points </a:t>
            </a:r>
            <a:r>
              <a:rPr lang="en-US" altLang="zh-CN">
                <a:cs typeface="+mn-lt"/>
                <a:sym typeface="+mn-ea"/>
              </a:rPr>
              <a:t>are </a:t>
            </a:r>
            <a:r>
              <a:rPr lang="en-US" altLang="zh-CN">
                <a:sym typeface="+mn-ea"/>
              </a:rPr>
              <a:t>sparse in non</a:t>
            </a:r>
            <a:r>
              <a:rPr lang="zh-CN" altLang="en-US">
                <a:sym typeface="+mn-ea"/>
              </a:rPr>
              <a:t>-</a:t>
            </a:r>
            <a:r>
              <a:rPr lang="en-US" altLang="zh-CN">
                <a:sym typeface="+mn-ea"/>
              </a:rPr>
              <a:t>detailed areas (e.g. flat faces) but much denser in fine</a:t>
            </a:r>
            <a:r>
              <a:rPr lang="zh-CN" altLang="en-US">
                <a:sym typeface="+mn-ea"/>
              </a:rPr>
              <a:t>-</a:t>
            </a:r>
            <a:r>
              <a:rPr lang="en-US" altLang="zh-CN">
                <a:sym typeface="+mn-ea"/>
              </a:rPr>
              <a:t>detailed areas such as sharp edges, which capture both global structure and local details.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We first compute the nearest edge on the mesh for each point from saliency points and a voting strategy is then utilized to pick up top K voted edges.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The chosen edges are split into two edges by adding a new vertex in the middle.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To keep the valence of vertex and prevent the appearance of cracks, we adopt the Green Rule Algorithm to generate new edges.</a:t>
            </a:r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The whole network extends Pixel2Mesh to a configurable framework and mainly consists of three sub-networks, namely image feature extraction network, saliency point deformation network and mesh deformation network.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feature map extracted by the image feature network is associated with points and mesh vertices</a:t>
            </a:r>
            <a:endParaRPr lang="en-US" altLang="zh-CN"/>
          </a:p>
          <a:p>
            <a:r>
              <a:rPr lang="en-US" altLang="zh-CN"/>
              <a:t>via projection in other two networks.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saliency point deformation network deforms the initial points with local point feature and image feature to the salient regions.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output point set further guides the selection of subdivision areas through a saliency voting strategy.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mesh deformation network deforms an initial mesh with local mesh feature and image feature to a final shape mesh in a coarse to fine manner.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Our network support configurable settings which mean the last two modules of deformation network can be iterated as many times as desired respectively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In the mesh deformation based method, we can get not only the position of sampled points but also their normal</a:t>
            </a:r>
            <a:endParaRPr lang="en-US" altLang="zh-CN"/>
          </a:p>
          <a:p>
            <a:r>
              <a:rPr lang="en-US" altLang="zh-CN"/>
              <a:t>direction since they all lie on the surface. If two points have</a:t>
            </a:r>
            <a:endParaRPr lang="en-US" altLang="zh-CN"/>
          </a:p>
          <a:p>
            <a:r>
              <a:rPr lang="en-US" altLang="zh-CN"/>
              <a:t>opposite normal direction, (blue and green point) standard chamfer loss will cause the problem</a:t>
            </a:r>
            <a:endParaRPr lang="en-US" altLang="zh-CN"/>
          </a:p>
          <a:p>
            <a:r>
              <a:rPr lang="en-US" altLang="zh-CN"/>
              <a:t>like self-intersection. T</a:t>
            </a:r>
            <a:endParaRPr lang="en-US" altLang="zh-CN"/>
          </a:p>
          <a:p>
            <a:r>
              <a:rPr lang="en-US" altLang="zh-CN"/>
              <a:t>o this end, we propose an oriented chamfer loss to force the normal consistency of matching</a:t>
            </a:r>
            <a:endParaRPr lang="en-US" altLang="zh-CN"/>
          </a:p>
          <a:p>
            <a:r>
              <a:rPr lang="en-US" altLang="zh-CN"/>
              <a:t>point pairs (blue and yellow point).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The result demonstrates that the oriented chamfer loss mitigates the problem</a:t>
            </a:r>
            <a:endParaRPr lang="en-US" altLang="zh-CN"/>
          </a:p>
          <a:p>
            <a:r>
              <a:rPr lang="en-US" altLang="zh-CN"/>
              <a:t>of surface intersection effectively.</a:t>
            </a:r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We mainly compare with two mesh deformation based method Pixel2Mesh and GEOMetrics. However, we found they adopted the inconsistent datasets and different evaluation strategies</a:t>
            </a:r>
            <a:r>
              <a:rPr lang="en-US" altLang="zh-CN"/>
              <a:t>.</a:t>
            </a:r>
            <a:r>
              <a:rPr lang="zh-CN" altLang="en-US"/>
              <a:t> To make fair comparison, </a:t>
            </a:r>
            <a:r>
              <a:rPr lang="en-US" altLang="zh-CN"/>
              <a:t>w</a:t>
            </a:r>
            <a:r>
              <a:rPr lang="zh-CN" altLang="en-US"/>
              <a:t>e unified the dataset and evaluation metrics which preserves high resolution surface without inner structure</a:t>
            </a:r>
            <a:r>
              <a:rPr lang="en-US" altLang="zh-CN"/>
              <a:t>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We take the 4-steps to create our dataset, since the vertices of simplified model satifies the request of salient points, we use it to supervise the saliency deformation during training.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9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0.xm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3600"/>
              <a:t>Saliency Guided Subdivision for Single-View Mesh Reconstruction</a:t>
            </a:r>
            <a:endParaRPr lang="zh-CN" altLang="en-US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289415" cy="1752600"/>
          </a:xfrm>
        </p:spPr>
        <p:txBody>
          <a:bodyPr/>
          <a:p>
            <a:r>
              <a:rPr lang="zh-CN" altLang="en-US"/>
              <a:t>Hai</a:t>
            </a:r>
            <a:r>
              <a:rPr lang="en-US" altLang="zh-CN"/>
              <a:t> Li*, Weicai Ye*, Guofeng Zhang, Sanyuan Zhang,Hujun Bao</a:t>
            </a:r>
            <a:endParaRPr lang="en-US" altLang="zh-CN"/>
          </a:p>
          <a:p>
            <a:r>
              <a:rPr lang="en-US" altLang="zh-CN"/>
              <a:t>State Key Lab of CAD&amp;CG, Zhejiang University</a:t>
            </a:r>
            <a:endParaRPr lang="en-US" altLang="zh-CN"/>
          </a:p>
          <a:p>
            <a:r>
              <a:rPr lang="en-US" altLang="zh-CN"/>
              <a:t>{garyli, yeweicai, zhangguofeng, syzhang, baohujun}</a:t>
            </a:r>
            <a:r>
              <a:rPr lang="zh-CN" altLang="en-US"/>
              <a:t>@</a:t>
            </a:r>
            <a:r>
              <a:rPr lang="en-US" altLang="zh-CN"/>
              <a:t>zju.edu.cn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346710"/>
            <a:ext cx="4236085" cy="1172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/>
        </p:nvSpPr>
        <p:spPr>
          <a:xfrm>
            <a:off x="407035" y="258445"/>
            <a:ext cx="7283450" cy="798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0">
                <a:cs typeface="+mj-lt"/>
              </a:rPr>
              <a:t>Experiments</a:t>
            </a:r>
            <a:endParaRPr lang="en-US" altLang="zh-CN" sz="3600" b="0">
              <a:cs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629920" y="1560830"/>
            <a:ext cx="10923905" cy="51384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</a:rPr>
              <a:t>The modular loss is weighted sum of </a:t>
            </a:r>
            <a:endParaRPr lang="en-US" altLang="zh-CN" sz="24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edge loss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laplacian loss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move loss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oriented chamfer loss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saliency loss</a:t>
            </a:r>
            <a:endParaRPr lang="en-US" altLang="zh-CN" sz="240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sym typeface="+mn-ea"/>
              </a:rPr>
              <a:t>Adaptive subdivision module</a:t>
            </a:r>
            <a:endParaRPr lang="en-US" altLang="zh-CN" sz="2400">
              <a:solidFill>
                <a:schemeClr val="tx1"/>
              </a:solidFill>
              <a:sym typeface="+mn-ea"/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Remove the edge loss </a:t>
            </a:r>
            <a:endParaRPr lang="en-US" altLang="zh-CN" sz="200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</a:rPr>
              <a:t>Weaken the move loss </a:t>
            </a:r>
            <a:endParaRPr lang="en-US" altLang="zh-CN" sz="200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zh-CN">
                <a:solidFill>
                  <a:schemeClr val="tx1"/>
                </a:solidFill>
              </a:rPr>
              <a:t>(vertices adjacent to newly generated ones)</a:t>
            </a:r>
            <a:endParaRPr lang="en-US" altLang="zh-CN" sz="2000">
              <a:solidFill>
                <a:schemeClr val="tx1"/>
              </a:solidFill>
            </a:endParaRPr>
          </a:p>
          <a:p>
            <a:pPr lvl="1" algn="l">
              <a:lnSpc>
                <a:spcPct val="100000"/>
              </a:lnSpc>
              <a:buNone/>
            </a:pP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00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03365" y="4273550"/>
            <a:ext cx="4786630" cy="1085215"/>
            <a:chOff x="10433" y="2857"/>
            <a:chExt cx="7538" cy="1709"/>
          </a:xfrm>
        </p:grpSpPr>
        <p:pic>
          <p:nvPicPr>
            <p:cNvPr id="2" name="图片 1" descr="截屏2020-10-31 下午7.50.36"/>
            <p:cNvPicPr>
              <a:picLocks noChangeAspect="1"/>
            </p:cNvPicPr>
            <p:nvPr/>
          </p:nvPicPr>
          <p:blipFill>
            <a:blip r:embed="rId1"/>
            <a:srcRect b="82330"/>
            <a:stretch>
              <a:fillRect/>
            </a:stretch>
          </p:blipFill>
          <p:spPr>
            <a:xfrm>
              <a:off x="10433" y="2857"/>
              <a:ext cx="7538" cy="449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pic>
          <p:nvPicPr>
            <p:cNvPr id="4" name="图片 3" descr="截屏2020-10-31 下午7.50.36"/>
            <p:cNvPicPr>
              <a:picLocks noChangeAspect="1"/>
            </p:cNvPicPr>
            <p:nvPr/>
          </p:nvPicPr>
          <p:blipFill>
            <a:blip r:embed="rId1"/>
            <a:srcRect t="51712"/>
            <a:stretch>
              <a:fillRect/>
            </a:stretch>
          </p:blipFill>
          <p:spPr>
            <a:xfrm>
              <a:off x="10433" y="3340"/>
              <a:ext cx="7538" cy="1227"/>
            </a:xfrm>
            <a:prstGeom prst="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</p:grpSp>
      <p:sp>
        <p:nvSpPr>
          <p:cNvPr id="16" name="文本框 15"/>
          <p:cNvSpPr txBox="1"/>
          <p:nvPr/>
        </p:nvSpPr>
        <p:spPr>
          <a:xfrm>
            <a:off x="6776720" y="3613150"/>
            <a:ext cx="4440555" cy="3987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Structure comparison</a:t>
            </a: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lt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6060" y="4843780"/>
            <a:ext cx="4840605" cy="208280"/>
          </a:xfrm>
          <a:prstGeom prst="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compare"/>
          <p:cNvPicPr>
            <a:picLocks noChangeAspect="1"/>
          </p:cNvPicPr>
          <p:nvPr/>
        </p:nvPicPr>
        <p:blipFill>
          <a:blip r:embed="rId2"/>
          <a:srcRect l="44741"/>
          <a:stretch>
            <a:fillRect/>
          </a:stretch>
        </p:blipFill>
        <p:spPr>
          <a:xfrm>
            <a:off x="6603365" y="1232535"/>
            <a:ext cx="4950460" cy="199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17719" y="789940"/>
            <a:ext cx="6895271" cy="5431774"/>
            <a:chOff x="2071" y="487"/>
            <a:chExt cx="15129" cy="9440"/>
          </a:xfrm>
        </p:grpSpPr>
        <p:pic>
          <p:nvPicPr>
            <p:cNvPr id="4" name="图片 3" descr="plane_gt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71" y="568"/>
              <a:ext cx="3886" cy="2937"/>
            </a:xfrm>
            <a:prstGeom prst="rect">
              <a:avLst/>
            </a:prstGeom>
          </p:spPr>
        </p:pic>
        <p:pic>
          <p:nvPicPr>
            <p:cNvPr id="5" name="图片 4" descr="plane_p2m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5" y="568"/>
              <a:ext cx="3935" cy="2936"/>
            </a:xfrm>
            <a:prstGeom prst="rect">
              <a:avLst/>
            </a:prstGeom>
          </p:spPr>
        </p:pic>
        <p:pic>
          <p:nvPicPr>
            <p:cNvPr id="6" name="图片 5" descr="plane_ge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1" y="554"/>
              <a:ext cx="3922" cy="2965"/>
            </a:xfrm>
            <a:prstGeom prst="rect">
              <a:avLst/>
            </a:prstGeom>
          </p:spPr>
        </p:pic>
        <p:pic>
          <p:nvPicPr>
            <p:cNvPr id="7" name="图片 6" descr="plane_ou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45" y="487"/>
              <a:ext cx="4055" cy="3066"/>
            </a:xfrm>
            <a:prstGeom prst="rect">
              <a:avLst/>
            </a:prstGeom>
          </p:spPr>
        </p:pic>
        <p:pic>
          <p:nvPicPr>
            <p:cNvPr id="12" name="图片 11" descr="table_gt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6" y="6705"/>
              <a:ext cx="3134" cy="2412"/>
            </a:xfrm>
            <a:prstGeom prst="rect">
              <a:avLst/>
            </a:prstGeom>
          </p:spPr>
        </p:pic>
        <p:pic>
          <p:nvPicPr>
            <p:cNvPr id="13" name="图片 12" descr="table_p2m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0" y="6595"/>
              <a:ext cx="3262" cy="2632"/>
            </a:xfrm>
            <a:prstGeom prst="rect">
              <a:avLst/>
            </a:prstGeom>
          </p:spPr>
        </p:pic>
        <p:pic>
          <p:nvPicPr>
            <p:cNvPr id="14" name="图片 13" descr="table_geo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18" y="6705"/>
              <a:ext cx="3087" cy="2411"/>
            </a:xfrm>
            <a:prstGeom prst="rect">
              <a:avLst/>
            </a:prstGeom>
          </p:spPr>
        </p:pic>
        <p:pic>
          <p:nvPicPr>
            <p:cNvPr id="15" name="图片 14" descr="table_our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23" y="6534"/>
              <a:ext cx="3101" cy="275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159" y="9287"/>
              <a:ext cx="3711" cy="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latin typeface="Times" panose="00000500000000020000" charset="0"/>
                  <a:cs typeface="Times" panose="00000500000000020000" charset="0"/>
                </a:rPr>
                <a:t>GT</a:t>
              </a:r>
              <a:endParaRPr lang="en-US" altLang="zh-CN" b="1">
                <a:latin typeface="Times" panose="00000500000000020000" charset="0"/>
                <a:cs typeface="Times" panose="00000500000000020000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078" y="9287"/>
              <a:ext cx="3727" cy="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Times" panose="00000500000000020000" charset="0"/>
                  <a:cs typeface="Times" panose="00000500000000020000" charset="0"/>
                </a:rPr>
                <a:t>Pixel2Mesh</a:t>
              </a:r>
              <a:endParaRPr lang="zh-CN" altLang="en-US" b="1">
                <a:latin typeface="Times" panose="00000500000000020000" charset="0"/>
                <a:cs typeface="Times" panose="00000500000000020000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700" y="9287"/>
              <a:ext cx="4313" cy="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b="1">
                  <a:latin typeface="Times" panose="00000500000000020000" charset="0"/>
                  <a:cs typeface="Times" panose="00000500000000020000" charset="0"/>
                </a:rPr>
                <a:t>GEOMetrics</a:t>
              </a:r>
              <a:endParaRPr lang="zh-CN" altLang="en-US" b="1">
                <a:latin typeface="Times" panose="00000500000000020000" charset="0"/>
                <a:cs typeface="Times" panose="0000050000000002000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211" y="9287"/>
              <a:ext cx="1926" cy="64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b="1">
                  <a:latin typeface="Times" panose="00000500000000020000" charset="0"/>
                  <a:cs typeface="Times" panose="00000500000000020000" charset="0"/>
                </a:rPr>
                <a:t>Ours</a:t>
              </a:r>
              <a:endParaRPr lang="en-US" altLang="zh-CN" b="1">
                <a:latin typeface="Times" panose="00000500000000020000" charset="0"/>
                <a:cs typeface="Times" panose="00000500000000020000" charset="0"/>
              </a:endParaRPr>
            </a:p>
          </p:txBody>
        </p:sp>
      </p:grpSp>
      <p:pic>
        <p:nvPicPr>
          <p:cNvPr id="19" name="图片 18" descr="截屏2020-10-20 下午8.35.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6415" y="1368425"/>
            <a:ext cx="3411220" cy="44850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20" name="图片 19" descr="lamp_p2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9455" y="2628265"/>
            <a:ext cx="2217420" cy="1640840"/>
          </a:xfrm>
          <a:prstGeom prst="rect">
            <a:avLst/>
          </a:prstGeom>
        </p:spPr>
      </p:pic>
      <p:pic>
        <p:nvPicPr>
          <p:cNvPr id="21" name="图片 20" descr="lamp_ou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6225" y="2609850"/>
            <a:ext cx="2266315" cy="1678305"/>
          </a:xfrm>
          <a:prstGeom prst="rect">
            <a:avLst/>
          </a:prstGeom>
        </p:spPr>
      </p:pic>
      <p:pic>
        <p:nvPicPr>
          <p:cNvPr id="22" name="图片 21" descr="lamp_gt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210" y="2632075"/>
            <a:ext cx="2240280" cy="1658620"/>
          </a:xfrm>
          <a:prstGeom prst="rect">
            <a:avLst/>
          </a:prstGeom>
        </p:spPr>
      </p:pic>
      <p:pic>
        <p:nvPicPr>
          <p:cNvPr id="23" name="图片 22" descr="lamp_ge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725" y="2564765"/>
            <a:ext cx="2239645" cy="1657985"/>
          </a:xfrm>
          <a:prstGeom prst="rect">
            <a:avLst/>
          </a:prstGeom>
        </p:spPr>
      </p:pic>
      <p:sp>
        <p:nvSpPr>
          <p:cNvPr id="28" name="标题 12"/>
          <p:cNvSpPr>
            <a:spLocks noGrp="1"/>
          </p:cNvSpPr>
          <p:nvPr/>
        </p:nvSpPr>
        <p:spPr>
          <a:xfrm>
            <a:off x="407035" y="258445"/>
            <a:ext cx="7283450" cy="798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0">
                <a:cs typeface="+mj-lt"/>
              </a:rPr>
              <a:t>Experiments</a:t>
            </a:r>
            <a:endParaRPr lang="en-US" altLang="zh-CN" sz="3600" b="0">
              <a:cs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663065" y="1504950"/>
            <a:ext cx="1644650" cy="3619500"/>
            <a:chOff x="2071" y="2350"/>
            <a:chExt cx="3138" cy="6905"/>
          </a:xfrm>
        </p:grpSpPr>
        <p:pic>
          <p:nvPicPr>
            <p:cNvPr id="2" name="图片 1" descr="sphere00"/>
            <p:cNvPicPr>
              <a:picLocks noChangeAspect="1"/>
            </p:cNvPicPr>
            <p:nvPr/>
          </p:nvPicPr>
          <p:blipFill>
            <a:blip r:embed="rId1"/>
            <a:srcRect l="29531" t="20930" r="28882" b="20637"/>
            <a:stretch>
              <a:fillRect/>
            </a:stretch>
          </p:blipFill>
          <p:spPr>
            <a:xfrm>
              <a:off x="2071" y="2350"/>
              <a:ext cx="3139" cy="3191"/>
            </a:xfrm>
            <a:prstGeom prst="rect">
              <a:avLst/>
            </a:prstGeom>
          </p:spPr>
        </p:pic>
        <p:sp>
          <p:nvSpPr>
            <p:cNvPr id="3" name="等腰三角形 2"/>
            <p:cNvSpPr/>
            <p:nvPr/>
          </p:nvSpPr>
          <p:spPr>
            <a:xfrm>
              <a:off x="2308" y="6823"/>
              <a:ext cx="2667" cy="24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07035" y="258445"/>
            <a:ext cx="3181350" cy="798830"/>
          </a:xfrm>
        </p:spPr>
        <p:txBody>
          <a:bodyPr>
            <a:normAutofit/>
          </a:bodyPr>
          <a:p>
            <a:r>
              <a:rPr lang="en-US" altLang="zh-CN" sz="3600" b="0">
                <a:cs typeface="+mj-lt"/>
              </a:rPr>
              <a:t>Motivation</a:t>
            </a:r>
            <a:endParaRPr lang="en-US" altLang="zh-CN" sz="3600" b="0">
              <a:cs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61715" y="1134110"/>
            <a:ext cx="3415030" cy="3969385"/>
            <a:chOff x="5210" y="1828"/>
            <a:chExt cx="6390" cy="7427"/>
          </a:xfrm>
        </p:grpSpPr>
        <p:pic>
          <p:nvPicPr>
            <p:cNvPr id="4" name="图片 3" descr="demo_coarse"/>
            <p:cNvPicPr>
              <a:picLocks noChangeAspect="1"/>
            </p:cNvPicPr>
            <p:nvPr/>
          </p:nvPicPr>
          <p:blipFill>
            <a:blip r:embed="rId2"/>
            <a:srcRect l="10682" t="6825" r="13086" b="13438"/>
            <a:stretch>
              <a:fillRect/>
            </a:stretch>
          </p:blipFill>
          <p:spPr>
            <a:xfrm>
              <a:off x="8506" y="1828"/>
              <a:ext cx="2892" cy="4235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8934" y="6823"/>
              <a:ext cx="2666" cy="2432"/>
              <a:chOff x="8267" y="6668"/>
              <a:chExt cx="2666" cy="2432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8267" y="6668"/>
                <a:ext cx="2667" cy="2432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1" name="直接连接符 10"/>
              <p:cNvCxnSpPr>
                <a:stCxn id="9" idx="1"/>
                <a:endCxn id="9" idx="5"/>
              </p:cNvCxnSpPr>
              <p:nvPr/>
            </p:nvCxnSpPr>
            <p:spPr>
              <a:xfrm>
                <a:off x="8934" y="7884"/>
                <a:ext cx="1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stCxn id="9" idx="1"/>
              </p:cNvCxnSpPr>
              <p:nvPr/>
            </p:nvCxnSpPr>
            <p:spPr>
              <a:xfrm>
                <a:off x="8934" y="7884"/>
                <a:ext cx="703" cy="1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>
                <a:endCxn id="9" idx="5"/>
              </p:cNvCxnSpPr>
              <p:nvPr/>
            </p:nvCxnSpPr>
            <p:spPr>
              <a:xfrm flipV="1">
                <a:off x="9637" y="7884"/>
                <a:ext cx="630" cy="1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右箭头 38"/>
            <p:cNvSpPr/>
            <p:nvPr/>
          </p:nvSpPr>
          <p:spPr>
            <a:xfrm>
              <a:off x="6067" y="3453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右箭头 39"/>
            <p:cNvSpPr/>
            <p:nvPr/>
          </p:nvSpPr>
          <p:spPr>
            <a:xfrm>
              <a:off x="6067" y="7546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210" y="5710"/>
              <a:ext cx="3088" cy="1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1-to-4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subdivision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323256" y="1133282"/>
            <a:ext cx="3538293" cy="4067368"/>
            <a:chOff x="11222" y="1705"/>
            <a:chExt cx="6568" cy="7550"/>
          </a:xfrm>
        </p:grpSpPr>
        <p:pic>
          <p:nvPicPr>
            <p:cNvPr id="8" name="图片 7" descr="demo_dense"/>
            <p:cNvPicPr>
              <a:picLocks noChangeAspect="1"/>
            </p:cNvPicPr>
            <p:nvPr/>
          </p:nvPicPr>
          <p:blipFill>
            <a:blip r:embed="rId3"/>
            <a:srcRect l="7592" t="2920" r="5022" b="3319"/>
            <a:stretch>
              <a:fillRect/>
            </a:stretch>
          </p:blipFill>
          <p:spPr>
            <a:xfrm>
              <a:off x="14818" y="1705"/>
              <a:ext cx="2972" cy="4485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14971" y="6823"/>
              <a:ext cx="2666" cy="2432"/>
              <a:chOff x="14043" y="6668"/>
              <a:chExt cx="2666" cy="2432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14043" y="6668"/>
                <a:ext cx="2667" cy="2432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/>
              <p:cNvCxnSpPr>
                <a:stCxn id="14" idx="1"/>
                <a:endCxn id="14" idx="5"/>
              </p:cNvCxnSpPr>
              <p:nvPr/>
            </p:nvCxnSpPr>
            <p:spPr>
              <a:xfrm>
                <a:off x="14710" y="7884"/>
                <a:ext cx="1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14" idx="1"/>
              </p:cNvCxnSpPr>
              <p:nvPr/>
            </p:nvCxnSpPr>
            <p:spPr>
              <a:xfrm>
                <a:off x="14710" y="7884"/>
                <a:ext cx="703" cy="1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endCxn id="14" idx="5"/>
              </p:cNvCxnSpPr>
              <p:nvPr/>
            </p:nvCxnSpPr>
            <p:spPr>
              <a:xfrm flipV="1">
                <a:off x="15413" y="7884"/>
                <a:ext cx="630" cy="1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组合 20"/>
              <p:cNvGrpSpPr/>
              <p:nvPr/>
            </p:nvGrpSpPr>
            <p:grpSpPr>
              <a:xfrm>
                <a:off x="15076" y="7243"/>
                <a:ext cx="601" cy="652"/>
                <a:chOff x="15076" y="7243"/>
                <a:chExt cx="601" cy="652"/>
              </a:xfrm>
            </p:grpSpPr>
            <p:cxnSp>
              <p:nvCxnSpPr>
                <p:cNvPr id="18" name="直接连接符 17"/>
                <p:cNvCxnSpPr/>
                <p:nvPr/>
              </p:nvCxnSpPr>
              <p:spPr>
                <a:xfrm>
                  <a:off x="15076" y="7269"/>
                  <a:ext cx="60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>
                  <a:off x="15076" y="7269"/>
                  <a:ext cx="288" cy="60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15363" y="7243"/>
                  <a:ext cx="314" cy="6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21"/>
              <p:cNvGrpSpPr/>
              <p:nvPr/>
            </p:nvGrpSpPr>
            <p:grpSpPr>
              <a:xfrm>
                <a:off x="14422" y="8420"/>
                <a:ext cx="601" cy="652"/>
                <a:chOff x="15076" y="7243"/>
                <a:chExt cx="601" cy="652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15076" y="7269"/>
                  <a:ext cx="60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15076" y="7269"/>
                  <a:ext cx="288" cy="60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15363" y="7243"/>
                  <a:ext cx="314" cy="6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组合 25"/>
              <p:cNvGrpSpPr/>
              <p:nvPr/>
            </p:nvGrpSpPr>
            <p:grpSpPr>
              <a:xfrm>
                <a:off x="15756" y="8420"/>
                <a:ext cx="601" cy="652"/>
                <a:chOff x="15076" y="7243"/>
                <a:chExt cx="601" cy="652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15076" y="7269"/>
                  <a:ext cx="60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15076" y="7269"/>
                  <a:ext cx="288" cy="60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V="1">
                  <a:off x="15363" y="7243"/>
                  <a:ext cx="314" cy="65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接连接符 33"/>
              <p:cNvCxnSpPr/>
              <p:nvPr/>
            </p:nvCxnSpPr>
            <p:spPr>
              <a:xfrm flipH="1">
                <a:off x="15024" y="7844"/>
                <a:ext cx="340" cy="6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5024" y="8445"/>
                <a:ext cx="7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5364" y="7896"/>
                <a:ext cx="366" cy="5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右箭头 42"/>
            <p:cNvSpPr/>
            <p:nvPr/>
          </p:nvSpPr>
          <p:spPr>
            <a:xfrm>
              <a:off x="11871" y="3454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右箭头 43"/>
            <p:cNvSpPr/>
            <p:nvPr/>
          </p:nvSpPr>
          <p:spPr>
            <a:xfrm>
              <a:off x="11871" y="7546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222" y="5559"/>
              <a:ext cx="3088" cy="13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1-to-4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subdivision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522730" y="5781040"/>
            <a:ext cx="925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" panose="00000500000000020000" charset="0"/>
                <a:cs typeface="Times" panose="00000500000000020000" charset="0"/>
              </a:rPr>
              <a:t>Vertex and face number increase </a:t>
            </a:r>
            <a:r>
              <a:rPr lang="en-US" altLang="zh-CN" sz="2800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</a:rPr>
              <a:t>exponentially</a:t>
            </a:r>
            <a:endParaRPr lang="en-US" altLang="zh-CN" sz="2800" b="1">
              <a:solidFill>
                <a:srgbClr val="FF0000"/>
              </a:solidFill>
              <a:latin typeface="Times" panose="00000500000000020000" charset="0"/>
              <a:cs typeface="Times" panose="0000050000000002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截屏2020-10-30 下午8.04.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615" y="2139950"/>
            <a:ext cx="4999355" cy="2320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610" y="4684395"/>
            <a:ext cx="66903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Zorin, Denis. "Subdivision for modeling and animation." SIGGRAPH2000 course notes (2000)</a:t>
            </a:r>
            <a:endParaRPr lang="en-US" alt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6744970" y="2072640"/>
            <a:ext cx="2040890" cy="3256915"/>
            <a:chOff x="10622" y="3264"/>
            <a:chExt cx="3214" cy="5129"/>
          </a:xfrm>
        </p:grpSpPr>
        <p:pic>
          <p:nvPicPr>
            <p:cNvPr id="8" name="图片 7" descr="demo_dense"/>
            <p:cNvPicPr>
              <a:picLocks noChangeAspect="1"/>
            </p:cNvPicPr>
            <p:nvPr/>
          </p:nvPicPr>
          <p:blipFill>
            <a:blip r:embed="rId2"/>
            <a:srcRect l="7592" t="2920" r="5022" b="3319"/>
            <a:stretch>
              <a:fillRect/>
            </a:stretch>
          </p:blipFill>
          <p:spPr>
            <a:xfrm>
              <a:off x="10915" y="3264"/>
              <a:ext cx="2726" cy="4113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0622" y="7765"/>
              <a:ext cx="321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>
                  <a:latin typeface="+mj-lt"/>
                  <a:cs typeface="+mj-lt"/>
                </a:rPr>
                <a:t>dense mesh</a:t>
              </a:r>
              <a:endParaRPr lang="en-US" altLang="zh-CN" sz="2000">
                <a:latin typeface="+mj-lt"/>
                <a:cs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15705" y="2072640"/>
            <a:ext cx="2852420" cy="3256915"/>
            <a:chOff x="13883" y="3264"/>
            <a:chExt cx="4492" cy="5129"/>
          </a:xfrm>
        </p:grpSpPr>
        <p:pic>
          <p:nvPicPr>
            <p:cNvPr id="7" name="图片 6" descr="demo_inc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1" y="3264"/>
              <a:ext cx="3099" cy="4360"/>
            </a:xfrm>
            <a:prstGeom prst="rect">
              <a:avLst/>
            </a:prstGeom>
          </p:spPr>
        </p:pic>
        <p:sp>
          <p:nvSpPr>
            <p:cNvPr id="44" name="右箭头 43"/>
            <p:cNvSpPr/>
            <p:nvPr/>
          </p:nvSpPr>
          <p:spPr>
            <a:xfrm>
              <a:off x="13883" y="4779"/>
              <a:ext cx="1278" cy="837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161" y="7765"/>
              <a:ext cx="321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>
                  <a:latin typeface="+mj-lt"/>
                  <a:cs typeface="+mj-lt"/>
                </a:rPr>
                <a:t>sparse mesh</a:t>
              </a:r>
              <a:endParaRPr lang="en-US" altLang="zh-CN" sz="2000">
                <a:latin typeface="+mj-lt"/>
                <a:cs typeface="+mj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522730" y="5781040"/>
            <a:ext cx="9257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" panose="00000500000000020000" charset="0"/>
                <a:cs typeface="Times" panose="00000500000000020000" charset="0"/>
              </a:rPr>
              <a:t>Our goal is to generate sparse mesh </a:t>
            </a:r>
            <a:r>
              <a:rPr lang="en-US" altLang="zh-CN" sz="2800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</a:rPr>
              <a:t>without losing details</a:t>
            </a:r>
            <a:endParaRPr lang="en-US" altLang="zh-CN" sz="2800" b="1">
              <a:solidFill>
                <a:srgbClr val="FF0000"/>
              </a:solidFill>
              <a:latin typeface="Times" panose="00000500000000020000" charset="0"/>
              <a:cs typeface="Times" panose="00000500000000020000" charset="0"/>
            </a:endParaRPr>
          </a:p>
        </p:txBody>
      </p:sp>
      <p:sp>
        <p:nvSpPr>
          <p:cNvPr id="3" name="标题 4"/>
          <p:cNvSpPr>
            <a:spLocks noGrp="1"/>
          </p:cNvSpPr>
          <p:nvPr/>
        </p:nvSpPr>
        <p:spPr>
          <a:xfrm>
            <a:off x="407035" y="258445"/>
            <a:ext cx="3181350" cy="798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0">
                <a:cs typeface="+mj-lt"/>
              </a:rPr>
              <a:t>Motivation</a:t>
            </a:r>
            <a:endParaRPr lang="en-US" altLang="zh-CN" sz="3600" b="0"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5" name="组合 84"/>
          <p:cNvGrpSpPr/>
          <p:nvPr/>
        </p:nvGrpSpPr>
        <p:grpSpPr>
          <a:xfrm>
            <a:off x="4019725" y="1134110"/>
            <a:ext cx="2849065" cy="2263410"/>
            <a:chOff x="6067" y="1828"/>
            <a:chExt cx="5331" cy="4235"/>
          </a:xfrm>
        </p:grpSpPr>
        <p:pic>
          <p:nvPicPr>
            <p:cNvPr id="86" name="图片 85" descr="demo_coarse"/>
            <p:cNvPicPr>
              <a:picLocks noChangeAspect="1"/>
            </p:cNvPicPr>
            <p:nvPr/>
          </p:nvPicPr>
          <p:blipFill>
            <a:blip r:embed="rId1"/>
            <a:srcRect l="10682" t="6825" r="13086" b="13438"/>
            <a:stretch>
              <a:fillRect/>
            </a:stretch>
          </p:blipFill>
          <p:spPr>
            <a:xfrm>
              <a:off x="8506" y="1828"/>
              <a:ext cx="2892" cy="4235"/>
            </a:xfrm>
            <a:prstGeom prst="rect">
              <a:avLst/>
            </a:prstGeom>
          </p:spPr>
        </p:pic>
        <p:sp>
          <p:nvSpPr>
            <p:cNvPr id="92" name="右箭头 91"/>
            <p:cNvSpPr/>
            <p:nvPr/>
          </p:nvSpPr>
          <p:spPr>
            <a:xfrm>
              <a:off x="6067" y="3453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3" name="图片 82" descr="sphere00"/>
          <p:cNvPicPr>
            <a:picLocks noChangeAspect="1"/>
          </p:cNvPicPr>
          <p:nvPr/>
        </p:nvPicPr>
        <p:blipFill>
          <a:blip r:embed="rId2"/>
          <a:srcRect l="29531" t="20930" r="28882" b="20637"/>
          <a:stretch>
            <a:fillRect/>
          </a:stretch>
        </p:blipFill>
        <p:spPr>
          <a:xfrm>
            <a:off x="1663065" y="1504950"/>
            <a:ext cx="1645285" cy="1672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7270" y="4018280"/>
            <a:ext cx="761746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+mj-lt"/>
                <a:cs typeface="+mj-lt"/>
              </a:rPr>
              <a:t>traditional adaptive subdivision </a:t>
            </a:r>
            <a:endParaRPr lang="en-US" altLang="zh-CN" sz="2800">
              <a:latin typeface="Times" panose="00000500000000020000" charset="0"/>
              <a:cs typeface="Times" panose="00000500000000020000" charset="0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r>
              <a:rPr lang="en-US" altLang="zh-CN" sz="2400">
                <a:cs typeface="+mn-lt"/>
              </a:rPr>
              <a:t>based on human interaction or local geometric cues </a:t>
            </a:r>
            <a:endParaRPr lang="en-US" altLang="zh-CN" sz="2400">
              <a:cs typeface="+mn-lt"/>
            </a:endParaRPr>
          </a:p>
          <a:p>
            <a:pPr marL="342900" indent="-342900" algn="l">
              <a:buFont typeface="Arial" panose="020B0604020202090204" pitchFamily="34" charset="0"/>
              <a:buChar char="•"/>
            </a:pPr>
            <a:r>
              <a:rPr lang="en-US" altLang="zh-CN" sz="2400">
                <a:cs typeface="+mn-lt"/>
              </a:rPr>
              <a:t>based on current state</a:t>
            </a:r>
            <a:endParaRPr lang="en-US" altLang="zh-CN" sz="2400">
              <a:solidFill>
                <a:schemeClr val="tx1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9015" y="5747385"/>
            <a:ext cx="10511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ctr"/>
            <a:r>
              <a:rPr lang="en-US" altLang="zh-CN" sz="2800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  <a:sym typeface="+mn-ea"/>
              </a:rPr>
              <a:t>N</a:t>
            </a:r>
            <a:r>
              <a:rPr lang="en-US" altLang="zh-CN" sz="2800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  <a:sym typeface="+mn-ea"/>
              </a:rPr>
              <a:t>ot</a:t>
            </a:r>
            <a:r>
              <a:rPr lang="en-US" altLang="zh-CN" sz="2800" b="1">
                <a:latin typeface="Times" panose="00000500000000020000" charset="0"/>
                <a:cs typeface="Times" panose="00000500000000020000" charset="0"/>
                <a:sym typeface="+mn-ea"/>
              </a:rPr>
              <a:t> suitable for progressive deformation-based reconstruction</a:t>
            </a:r>
            <a:endParaRPr lang="en-US" altLang="zh-CN" sz="2800" b="1">
              <a:latin typeface="Times" panose="00000500000000020000" charset="0"/>
              <a:cs typeface="Times" panose="00000500000000020000" charset="0"/>
              <a:sym typeface="+mn-ea"/>
            </a:endParaRPr>
          </a:p>
        </p:txBody>
      </p:sp>
      <p:sp>
        <p:nvSpPr>
          <p:cNvPr id="102" name="右箭头 101"/>
          <p:cNvSpPr/>
          <p:nvPr/>
        </p:nvSpPr>
        <p:spPr>
          <a:xfrm>
            <a:off x="7672705" y="2075815"/>
            <a:ext cx="964565" cy="531495"/>
          </a:xfrm>
          <a:prstGeom prst="rightArrow">
            <a:avLst>
              <a:gd name="adj1" fmla="val 39350"/>
              <a:gd name="adj2" fmla="val 71524"/>
            </a:avLst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demo_in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70" y="1057275"/>
            <a:ext cx="1951990" cy="2747010"/>
          </a:xfrm>
          <a:prstGeom prst="rect">
            <a:avLst/>
          </a:prstGeom>
        </p:spPr>
      </p:pic>
      <p:sp>
        <p:nvSpPr>
          <p:cNvPr id="9" name="十字形 8"/>
          <p:cNvSpPr/>
          <p:nvPr/>
        </p:nvSpPr>
        <p:spPr>
          <a:xfrm rot="2700000">
            <a:off x="7445375" y="1719580"/>
            <a:ext cx="1207770" cy="1207770"/>
          </a:xfrm>
          <a:prstGeom prst="plus">
            <a:avLst>
              <a:gd name="adj" fmla="val 441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标题 4"/>
          <p:cNvSpPr>
            <a:spLocks noGrp="1"/>
          </p:cNvSpPr>
          <p:nvPr/>
        </p:nvSpPr>
        <p:spPr>
          <a:xfrm>
            <a:off x="407035" y="258445"/>
            <a:ext cx="3181350" cy="798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0">
                <a:cs typeface="+mj-lt"/>
              </a:rPr>
              <a:t>Motivation</a:t>
            </a:r>
            <a:endParaRPr lang="en-US" altLang="zh-CN" sz="3600" b="0"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5" name="组合 84"/>
          <p:cNvGrpSpPr/>
          <p:nvPr/>
        </p:nvGrpSpPr>
        <p:grpSpPr>
          <a:xfrm>
            <a:off x="3561715" y="1134110"/>
            <a:ext cx="3415030" cy="3969385"/>
            <a:chOff x="5210" y="1828"/>
            <a:chExt cx="6390" cy="7427"/>
          </a:xfrm>
        </p:grpSpPr>
        <p:pic>
          <p:nvPicPr>
            <p:cNvPr id="86" name="图片 85" descr="demo_coarse"/>
            <p:cNvPicPr>
              <a:picLocks noChangeAspect="1"/>
            </p:cNvPicPr>
            <p:nvPr/>
          </p:nvPicPr>
          <p:blipFill>
            <a:blip r:embed="rId1"/>
            <a:srcRect l="10682" t="6825" r="13086" b="13438"/>
            <a:stretch>
              <a:fillRect/>
            </a:stretch>
          </p:blipFill>
          <p:spPr>
            <a:xfrm>
              <a:off x="8506" y="1828"/>
              <a:ext cx="2892" cy="4235"/>
            </a:xfrm>
            <a:prstGeom prst="rect">
              <a:avLst/>
            </a:prstGeom>
          </p:spPr>
        </p:pic>
        <p:grpSp>
          <p:nvGrpSpPr>
            <p:cNvPr id="87" name="组合 86"/>
            <p:cNvGrpSpPr/>
            <p:nvPr/>
          </p:nvGrpSpPr>
          <p:grpSpPr>
            <a:xfrm>
              <a:off x="8934" y="6823"/>
              <a:ext cx="2666" cy="2432"/>
              <a:chOff x="8267" y="6668"/>
              <a:chExt cx="2666" cy="2432"/>
            </a:xfrm>
          </p:grpSpPr>
          <p:sp>
            <p:nvSpPr>
              <p:cNvPr id="88" name="等腰三角形 87"/>
              <p:cNvSpPr/>
              <p:nvPr/>
            </p:nvSpPr>
            <p:spPr>
              <a:xfrm>
                <a:off x="8267" y="6668"/>
                <a:ext cx="2667" cy="2432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89" name="直接连接符 88"/>
              <p:cNvCxnSpPr>
                <a:stCxn id="88" idx="1"/>
                <a:endCxn id="88" idx="5"/>
              </p:cNvCxnSpPr>
              <p:nvPr/>
            </p:nvCxnSpPr>
            <p:spPr>
              <a:xfrm>
                <a:off x="8934" y="7884"/>
                <a:ext cx="1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>
                <a:stCxn id="88" idx="1"/>
              </p:cNvCxnSpPr>
              <p:nvPr/>
            </p:nvCxnSpPr>
            <p:spPr>
              <a:xfrm>
                <a:off x="8934" y="7884"/>
                <a:ext cx="703" cy="1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endCxn id="88" idx="5"/>
              </p:cNvCxnSpPr>
              <p:nvPr/>
            </p:nvCxnSpPr>
            <p:spPr>
              <a:xfrm flipV="1">
                <a:off x="9637" y="7884"/>
                <a:ext cx="630" cy="1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右箭头 91"/>
            <p:cNvSpPr/>
            <p:nvPr/>
          </p:nvSpPr>
          <p:spPr>
            <a:xfrm>
              <a:off x="6067" y="3453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右箭头 92"/>
            <p:cNvSpPr/>
            <p:nvPr/>
          </p:nvSpPr>
          <p:spPr>
            <a:xfrm>
              <a:off x="6067" y="7546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5210" y="5710"/>
              <a:ext cx="3088" cy="1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1-to-4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subdivision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07035" y="258445"/>
            <a:ext cx="3890010" cy="798830"/>
          </a:xfrm>
        </p:spPr>
        <p:txBody>
          <a:bodyPr>
            <a:normAutofit/>
          </a:bodyPr>
          <a:p>
            <a:r>
              <a:rPr lang="en-US" altLang="zh-CN" sz="3600" b="0">
                <a:cs typeface="+mj-lt"/>
              </a:rPr>
              <a:t>Our Method</a:t>
            </a:r>
            <a:endParaRPr lang="en-US" altLang="zh-CN" sz="3600" b="0">
              <a:cs typeface="+mj-lt"/>
            </a:endParaRPr>
          </a:p>
        </p:txBody>
      </p:sp>
      <p:pic>
        <p:nvPicPr>
          <p:cNvPr id="48" name="图片 47" descr="demo_sali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40" y="955675"/>
            <a:ext cx="1973580" cy="2797175"/>
          </a:xfrm>
          <a:prstGeom prst="rect">
            <a:avLst/>
          </a:prstGeom>
        </p:spPr>
      </p:pic>
      <p:pic>
        <p:nvPicPr>
          <p:cNvPr id="7" name="图片 6" descr="demo_sali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40" y="956310"/>
            <a:ext cx="1973580" cy="2797175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1663065" y="1504950"/>
            <a:ext cx="1644650" cy="3619500"/>
            <a:chOff x="2071" y="2350"/>
            <a:chExt cx="3138" cy="6905"/>
          </a:xfrm>
        </p:grpSpPr>
        <p:pic>
          <p:nvPicPr>
            <p:cNvPr id="83" name="图片 82" descr="sphere00"/>
            <p:cNvPicPr>
              <a:picLocks noChangeAspect="1"/>
            </p:cNvPicPr>
            <p:nvPr/>
          </p:nvPicPr>
          <p:blipFill>
            <a:blip r:embed="rId3"/>
            <a:srcRect l="29531" t="20930" r="28882" b="20637"/>
            <a:stretch>
              <a:fillRect/>
            </a:stretch>
          </p:blipFill>
          <p:spPr>
            <a:xfrm>
              <a:off x="2071" y="2350"/>
              <a:ext cx="3139" cy="3191"/>
            </a:xfrm>
            <a:prstGeom prst="rect">
              <a:avLst/>
            </a:prstGeom>
          </p:spPr>
        </p:pic>
        <p:sp>
          <p:nvSpPr>
            <p:cNvPr id="84" name="等腰三角形 83"/>
            <p:cNvSpPr/>
            <p:nvPr/>
          </p:nvSpPr>
          <p:spPr>
            <a:xfrm>
              <a:off x="2308" y="6823"/>
              <a:ext cx="2667" cy="24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371465" y="1190625"/>
            <a:ext cx="1359535" cy="2131869"/>
            <a:chOff x="8237" y="1447"/>
            <a:chExt cx="2496" cy="38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9260" y="4124"/>
              <a:ext cx="279" cy="133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9539" y="4127"/>
              <a:ext cx="311" cy="13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9513" y="4257"/>
              <a:ext cx="130" cy="25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9809" y="3919"/>
              <a:ext cx="327" cy="234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10450" y="1627"/>
              <a:ext cx="257" cy="57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9564" y="1447"/>
              <a:ext cx="508" cy="155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9356" y="1602"/>
              <a:ext cx="208" cy="501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10072" y="1471"/>
              <a:ext cx="400" cy="156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8237" y="3583"/>
              <a:ext cx="208" cy="211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9627" y="4490"/>
              <a:ext cx="93" cy="51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8241" y="3790"/>
              <a:ext cx="207" cy="26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10707" y="2206"/>
              <a:ext cx="26" cy="64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10629" y="2847"/>
              <a:ext cx="77" cy="44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10110" y="3244"/>
              <a:ext cx="519" cy="675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8941" y="2110"/>
              <a:ext cx="420" cy="111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8422" y="3218"/>
              <a:ext cx="520" cy="364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448" y="3815"/>
              <a:ext cx="816" cy="312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9732" y="4983"/>
              <a:ext cx="206" cy="267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5916295" y="3804285"/>
            <a:ext cx="707390" cy="649605"/>
            <a:chOff x="9935" y="5759"/>
            <a:chExt cx="1279" cy="1223"/>
          </a:xfrm>
        </p:grpSpPr>
        <p:cxnSp>
          <p:nvCxnSpPr>
            <p:cNvPr id="68" name="直接连接符 67"/>
            <p:cNvCxnSpPr/>
            <p:nvPr/>
          </p:nvCxnSpPr>
          <p:spPr>
            <a:xfrm flipH="1">
              <a:off x="9935" y="5759"/>
              <a:ext cx="633" cy="1197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9942" y="6956"/>
              <a:ext cx="1273" cy="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10555" y="5762"/>
              <a:ext cx="649" cy="122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7687945" y="3915410"/>
            <a:ext cx="403479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+mj-lt"/>
                <a:cs typeface="+mj-lt"/>
              </a:rPr>
              <a:t>salient points</a:t>
            </a:r>
            <a:endParaRPr lang="en-US" altLang="zh-CN" sz="2000">
              <a:cs typeface="+mn-lt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cs typeface="+mn-lt"/>
              </a:rPr>
              <a:t>sparse </a:t>
            </a:r>
            <a:r>
              <a:rPr lang="en-US" altLang="zh-CN" sz="2000">
                <a:cs typeface="+mn-lt"/>
              </a:rPr>
              <a:t>in non-detailed areas</a:t>
            </a:r>
            <a:endParaRPr lang="en-US" altLang="zh-CN" sz="2000">
              <a:cs typeface="+mn-lt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cs typeface="+mn-lt"/>
              </a:rPr>
              <a:t>dense </a:t>
            </a:r>
            <a:r>
              <a:rPr lang="en-US" altLang="zh-CN" sz="2000">
                <a:cs typeface="+mn-lt"/>
              </a:rPr>
              <a:t>in detailed areas </a:t>
            </a:r>
            <a:endParaRPr lang="en-US" altLang="zh-CN" sz="2000">
              <a:cs typeface="+mn-lt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n-US" altLang="zh-CN" sz="2000">
                <a:cs typeface="+mn-lt"/>
                <a:sym typeface="+mn-ea"/>
              </a:rPr>
              <a:t>capture global structure and local details</a:t>
            </a:r>
            <a:endParaRPr lang="en-US" altLang="zh-CN" sz="200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06 0.000000 L -0.281927 -0.001389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" name="组合 111"/>
          <p:cNvGrpSpPr/>
          <p:nvPr/>
        </p:nvGrpSpPr>
        <p:grpSpPr>
          <a:xfrm>
            <a:off x="7323455" y="2075815"/>
            <a:ext cx="3444240" cy="3116580"/>
            <a:chOff x="11533" y="3269"/>
            <a:chExt cx="5424" cy="4908"/>
          </a:xfrm>
        </p:grpSpPr>
        <p:grpSp>
          <p:nvGrpSpPr>
            <p:cNvPr id="111" name="组合 110"/>
            <p:cNvGrpSpPr/>
            <p:nvPr/>
          </p:nvGrpSpPr>
          <p:grpSpPr>
            <a:xfrm>
              <a:off x="11533" y="3269"/>
              <a:ext cx="5425" cy="4908"/>
              <a:chOff x="11533" y="3269"/>
              <a:chExt cx="5425" cy="4908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14732" y="6127"/>
                <a:ext cx="2226" cy="2051"/>
                <a:chOff x="14732" y="6127"/>
                <a:chExt cx="2226" cy="2051"/>
              </a:xfrm>
            </p:grpSpPr>
            <p:sp>
              <p:nvSpPr>
                <p:cNvPr id="47" name="等腰三角形 46"/>
                <p:cNvSpPr/>
                <p:nvPr/>
              </p:nvSpPr>
              <p:spPr>
                <a:xfrm>
                  <a:off x="14732" y="6127"/>
                  <a:ext cx="2226" cy="2030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cxnSp>
              <p:nvCxnSpPr>
                <p:cNvPr id="71" name="直接连接符 70"/>
                <p:cNvCxnSpPr>
                  <a:stCxn id="47" idx="1"/>
                  <a:endCxn id="47" idx="5"/>
                </p:cNvCxnSpPr>
                <p:nvPr/>
              </p:nvCxnSpPr>
              <p:spPr>
                <a:xfrm>
                  <a:off x="15289" y="7142"/>
                  <a:ext cx="11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>
                  <a:off x="15289" y="7142"/>
                  <a:ext cx="534" cy="10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>
                  <a:endCxn id="47" idx="5"/>
                </p:cNvCxnSpPr>
                <p:nvPr/>
              </p:nvCxnSpPr>
              <p:spPr>
                <a:xfrm flipV="1">
                  <a:off x="15823" y="7142"/>
                  <a:ext cx="578" cy="10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组合 107"/>
              <p:cNvGrpSpPr/>
              <p:nvPr/>
            </p:nvGrpSpPr>
            <p:grpSpPr>
              <a:xfrm>
                <a:off x="11533" y="3269"/>
                <a:ext cx="2618" cy="4307"/>
                <a:chOff x="11533" y="3269"/>
                <a:chExt cx="2618" cy="4307"/>
              </a:xfrm>
            </p:grpSpPr>
            <p:sp>
              <p:nvSpPr>
                <p:cNvPr id="102" name="右箭头 101"/>
                <p:cNvSpPr/>
                <p:nvPr/>
              </p:nvSpPr>
              <p:spPr>
                <a:xfrm>
                  <a:off x="12083" y="3269"/>
                  <a:ext cx="1519" cy="837"/>
                </a:xfrm>
                <a:prstGeom prst="rightArrow">
                  <a:avLst>
                    <a:gd name="adj1" fmla="val 39350"/>
                    <a:gd name="adj2" fmla="val 71524"/>
                  </a:avLst>
                </a:prstGeom>
                <a:noFill/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3" name="右箭头 102"/>
                <p:cNvSpPr/>
                <p:nvPr/>
              </p:nvSpPr>
              <p:spPr>
                <a:xfrm>
                  <a:off x="12083" y="6740"/>
                  <a:ext cx="1519" cy="837"/>
                </a:xfrm>
                <a:prstGeom prst="rightArrow">
                  <a:avLst>
                    <a:gd name="adj1" fmla="val 39350"/>
                    <a:gd name="adj2" fmla="val 71524"/>
                  </a:avLst>
                </a:prstGeom>
                <a:noFill/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4" name="文本框 103"/>
                <p:cNvSpPr txBox="1"/>
                <p:nvPr/>
              </p:nvSpPr>
              <p:spPr>
                <a:xfrm>
                  <a:off x="11533" y="5054"/>
                  <a:ext cx="2620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pPr algn="ctr"/>
                  <a:r>
                    <a:rPr lang="en-US" altLang="zh-CN" sz="200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adaptive</a:t>
                  </a:r>
                  <a:endParaRPr lang="en-US" altLang="zh-CN" sz="200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en-US" altLang="zh-CN" sz="2000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subdivision</a:t>
                  </a:r>
                  <a:endParaRPr lang="en-US" altLang="zh-CN" sz="2000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97" name="组合 96"/>
            <p:cNvGrpSpPr/>
            <p:nvPr/>
          </p:nvGrpSpPr>
          <p:grpSpPr>
            <a:xfrm rot="0">
              <a:off x="15532" y="6540"/>
              <a:ext cx="652" cy="678"/>
              <a:chOff x="15001" y="7163"/>
              <a:chExt cx="782" cy="812"/>
            </a:xfrm>
          </p:grpSpPr>
          <p:sp>
            <p:nvSpPr>
              <p:cNvPr id="98" name="流程图: 联系 97"/>
              <p:cNvSpPr/>
              <p:nvPr/>
            </p:nvSpPr>
            <p:spPr>
              <a:xfrm>
                <a:off x="15001" y="7195"/>
                <a:ext cx="156" cy="181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9" name="流程图: 联系 98"/>
              <p:cNvSpPr/>
              <p:nvPr/>
            </p:nvSpPr>
            <p:spPr>
              <a:xfrm>
                <a:off x="15627" y="7163"/>
                <a:ext cx="156" cy="181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0" name="流程图: 联系 99"/>
              <p:cNvSpPr/>
              <p:nvPr/>
            </p:nvSpPr>
            <p:spPr>
              <a:xfrm>
                <a:off x="15299" y="7794"/>
                <a:ext cx="156" cy="181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07035" y="258445"/>
            <a:ext cx="3890010" cy="798830"/>
          </a:xfrm>
        </p:spPr>
        <p:txBody>
          <a:bodyPr>
            <a:normAutofit/>
          </a:bodyPr>
          <a:p>
            <a:r>
              <a:rPr lang="en-US" altLang="zh-CN" sz="3600" b="0">
                <a:cs typeface="+mj-lt"/>
              </a:rPr>
              <a:t>Our Method</a:t>
            </a:r>
            <a:endParaRPr lang="en-US" altLang="zh-CN" sz="3600" b="0">
              <a:cs typeface="+mj-lt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1663065" y="1504950"/>
            <a:ext cx="1644650" cy="3619500"/>
            <a:chOff x="2071" y="2350"/>
            <a:chExt cx="3138" cy="6905"/>
          </a:xfrm>
        </p:grpSpPr>
        <p:pic>
          <p:nvPicPr>
            <p:cNvPr id="83" name="图片 82" descr="sphere00"/>
            <p:cNvPicPr>
              <a:picLocks noChangeAspect="1"/>
            </p:cNvPicPr>
            <p:nvPr/>
          </p:nvPicPr>
          <p:blipFill>
            <a:blip r:embed="rId1"/>
            <a:srcRect l="29531" t="20930" r="28882" b="20637"/>
            <a:stretch>
              <a:fillRect/>
            </a:stretch>
          </p:blipFill>
          <p:spPr>
            <a:xfrm>
              <a:off x="2071" y="2350"/>
              <a:ext cx="3139" cy="3191"/>
            </a:xfrm>
            <a:prstGeom prst="rect">
              <a:avLst/>
            </a:prstGeom>
          </p:spPr>
        </p:pic>
        <p:sp>
          <p:nvSpPr>
            <p:cNvPr id="84" name="等腰三角形 83"/>
            <p:cNvSpPr/>
            <p:nvPr/>
          </p:nvSpPr>
          <p:spPr>
            <a:xfrm>
              <a:off x="2308" y="6823"/>
              <a:ext cx="2667" cy="2432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61715" y="1134110"/>
            <a:ext cx="3415030" cy="3969385"/>
            <a:chOff x="5210" y="1828"/>
            <a:chExt cx="6390" cy="7427"/>
          </a:xfrm>
        </p:grpSpPr>
        <p:pic>
          <p:nvPicPr>
            <p:cNvPr id="30" name="图片 29" descr="demo_coarse"/>
            <p:cNvPicPr>
              <a:picLocks noChangeAspect="1"/>
            </p:cNvPicPr>
            <p:nvPr/>
          </p:nvPicPr>
          <p:blipFill>
            <a:blip r:embed="rId2"/>
            <a:srcRect l="10682" t="6825" r="13086" b="13438"/>
            <a:stretch>
              <a:fillRect/>
            </a:stretch>
          </p:blipFill>
          <p:spPr>
            <a:xfrm>
              <a:off x="8506" y="1828"/>
              <a:ext cx="2892" cy="4235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8934" y="6823"/>
              <a:ext cx="2666" cy="2432"/>
              <a:chOff x="8267" y="6668"/>
              <a:chExt cx="2666" cy="2432"/>
            </a:xfrm>
          </p:grpSpPr>
          <p:sp>
            <p:nvSpPr>
              <p:cNvPr id="32" name="等腰三角形 31"/>
              <p:cNvSpPr/>
              <p:nvPr/>
            </p:nvSpPr>
            <p:spPr>
              <a:xfrm>
                <a:off x="8267" y="6668"/>
                <a:ext cx="2667" cy="2432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34" name="直接连接符 33"/>
              <p:cNvCxnSpPr>
                <a:stCxn id="32" idx="1"/>
                <a:endCxn id="32" idx="5"/>
              </p:cNvCxnSpPr>
              <p:nvPr/>
            </p:nvCxnSpPr>
            <p:spPr>
              <a:xfrm>
                <a:off x="8934" y="7884"/>
                <a:ext cx="1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>
                <a:stCxn id="32" idx="1"/>
              </p:cNvCxnSpPr>
              <p:nvPr/>
            </p:nvCxnSpPr>
            <p:spPr>
              <a:xfrm>
                <a:off x="8934" y="7884"/>
                <a:ext cx="703" cy="12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endCxn id="32" idx="5"/>
              </p:cNvCxnSpPr>
              <p:nvPr/>
            </p:nvCxnSpPr>
            <p:spPr>
              <a:xfrm flipV="1">
                <a:off x="9637" y="7884"/>
                <a:ext cx="630" cy="1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右箭头 36"/>
            <p:cNvSpPr/>
            <p:nvPr/>
          </p:nvSpPr>
          <p:spPr>
            <a:xfrm>
              <a:off x="6067" y="3453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右箭头 37"/>
            <p:cNvSpPr/>
            <p:nvPr/>
          </p:nvSpPr>
          <p:spPr>
            <a:xfrm>
              <a:off x="6067" y="7546"/>
              <a:ext cx="1791" cy="986"/>
            </a:xfrm>
            <a:prstGeom prst="rightArrow">
              <a:avLst>
                <a:gd name="adj1" fmla="val 39350"/>
                <a:gd name="adj2" fmla="val 71524"/>
              </a:avLst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210" y="5710"/>
              <a:ext cx="3088" cy="13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1-to-4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n-US" altLang="zh-CN" sz="2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subdivision</a:t>
              </a:r>
              <a:endPara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040755" y="4073525"/>
            <a:ext cx="447675" cy="380365"/>
            <a:chOff x="15001" y="7163"/>
            <a:chExt cx="782" cy="812"/>
          </a:xfrm>
        </p:grpSpPr>
        <p:sp>
          <p:nvSpPr>
            <p:cNvPr id="78" name="流程图: 联系 77"/>
            <p:cNvSpPr/>
            <p:nvPr/>
          </p:nvSpPr>
          <p:spPr>
            <a:xfrm>
              <a:off x="15001" y="7195"/>
              <a:ext cx="156" cy="1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流程图: 联系 78"/>
            <p:cNvSpPr/>
            <p:nvPr/>
          </p:nvSpPr>
          <p:spPr>
            <a:xfrm>
              <a:off x="15627" y="7163"/>
              <a:ext cx="156" cy="1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流程图: 联系 79"/>
            <p:cNvSpPr/>
            <p:nvPr/>
          </p:nvSpPr>
          <p:spPr>
            <a:xfrm>
              <a:off x="15299" y="7794"/>
              <a:ext cx="156" cy="181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371465" y="1190625"/>
            <a:ext cx="1359535" cy="2131869"/>
            <a:chOff x="8237" y="1447"/>
            <a:chExt cx="2496" cy="38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9260" y="4124"/>
              <a:ext cx="279" cy="133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9539" y="4127"/>
              <a:ext cx="311" cy="13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9513" y="4257"/>
              <a:ext cx="130" cy="25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9809" y="3919"/>
              <a:ext cx="327" cy="234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10450" y="1627"/>
              <a:ext cx="257" cy="57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9564" y="1447"/>
              <a:ext cx="508" cy="155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9356" y="1602"/>
              <a:ext cx="208" cy="501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10072" y="1471"/>
              <a:ext cx="400" cy="156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8237" y="3583"/>
              <a:ext cx="208" cy="211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 flipV="1">
              <a:off x="9627" y="4490"/>
              <a:ext cx="93" cy="51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8241" y="3790"/>
              <a:ext cx="207" cy="26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 flipV="1">
              <a:off x="10707" y="2206"/>
              <a:ext cx="26" cy="64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10629" y="2847"/>
              <a:ext cx="77" cy="449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10110" y="3244"/>
              <a:ext cx="519" cy="675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8941" y="2110"/>
              <a:ext cx="420" cy="1110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8422" y="3218"/>
              <a:ext cx="520" cy="364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8448" y="3815"/>
              <a:ext cx="816" cy="312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 flipV="1">
              <a:off x="9732" y="4983"/>
              <a:ext cx="206" cy="267"/>
            </a:xfrm>
            <a:prstGeom prst="line">
              <a:avLst/>
            </a:prstGeom>
            <a:ln w="28575" cmpd="sng">
              <a:solidFill>
                <a:srgbClr val="FF33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 rot="0">
            <a:off x="9902190" y="4195445"/>
            <a:ext cx="318135" cy="982980"/>
            <a:chOff x="16005" y="7398"/>
            <a:chExt cx="600" cy="1855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6292" y="8051"/>
              <a:ext cx="13" cy="1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 rot="0">
              <a:off x="16005" y="7398"/>
              <a:ext cx="601" cy="652"/>
              <a:chOff x="15076" y="7243"/>
              <a:chExt cx="601" cy="652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15076" y="7269"/>
                <a:ext cx="6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15076" y="7269"/>
                <a:ext cx="288" cy="6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flipV="1">
                <a:off x="15363" y="7243"/>
                <a:ext cx="314" cy="6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6" name="图片 105" descr="demo_in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70" y="1057275"/>
            <a:ext cx="1951990" cy="27470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17750" y="5681980"/>
            <a:ext cx="7829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latin typeface="Times" panose="00000500000000020000" charset="0"/>
                <a:cs typeface="Times" panose="00000500000000020000" charset="0"/>
              </a:rPr>
              <a:t>We choose edges instead of faces to split and </a:t>
            </a:r>
            <a:endParaRPr lang="en-US" altLang="zh-CN" sz="2800" b="1">
              <a:solidFill>
                <a:schemeClr val="tx1"/>
              </a:solidFill>
              <a:latin typeface="Times" panose="00000500000000020000" charset="0"/>
              <a:cs typeface="Times" panose="00000500000000020000" charset="0"/>
            </a:endParaRPr>
          </a:p>
          <a:p>
            <a:pPr algn="ctr"/>
            <a:r>
              <a:rPr lang="en-US" altLang="zh-CN" sz="2800" b="1">
                <a:solidFill>
                  <a:schemeClr val="tx1"/>
                </a:solidFill>
                <a:latin typeface="Times" panose="00000500000000020000" charset="0"/>
                <a:cs typeface="Times" panose="00000500000000020000" charset="0"/>
              </a:rPr>
              <a:t>adopt the Green Rule to generate new edges  </a:t>
            </a:r>
            <a:r>
              <a:rPr lang="en-US" altLang="zh-CN" sz="2800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</a:rPr>
              <a:t> </a:t>
            </a:r>
            <a:endParaRPr lang="zh-CN" altLang="en-US" sz="2800" b="1">
              <a:solidFill>
                <a:srgbClr val="FF0000"/>
              </a:solidFill>
              <a:latin typeface="Times" panose="00000500000000020000" charset="0"/>
              <a:cs typeface="Times" panose="00000500000000020000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28645" y="2013585"/>
            <a:ext cx="6375400" cy="3178810"/>
            <a:chOff x="4579" y="2897"/>
            <a:chExt cx="10040" cy="5006"/>
          </a:xfrm>
        </p:grpSpPr>
        <p:sp>
          <p:nvSpPr>
            <p:cNvPr id="6" name="矩形 5"/>
            <p:cNvSpPr/>
            <p:nvPr/>
          </p:nvSpPr>
          <p:spPr>
            <a:xfrm>
              <a:off x="4579" y="2897"/>
              <a:ext cx="10041" cy="500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 descr="green_rul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" y="4560"/>
              <a:ext cx="7772" cy="272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474" y="3440"/>
              <a:ext cx="625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>
                  <a:latin typeface="+mj-lt"/>
                  <a:cs typeface="+mj-lt"/>
                </a:rPr>
                <a:t>The Green Rule</a:t>
              </a:r>
              <a:endParaRPr lang="en-US" altLang="zh-CN" sz="2800">
                <a:latin typeface="+mj-lt"/>
                <a:cs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pipeline (1)"/>
          <p:cNvPicPr>
            <a:picLocks noChangeAspect="1"/>
          </p:cNvPicPr>
          <p:nvPr/>
        </p:nvPicPr>
        <p:blipFill>
          <a:blip r:embed="rId1"/>
          <a:srcRect t="38632"/>
          <a:stretch>
            <a:fillRect/>
          </a:stretch>
        </p:blipFill>
        <p:spPr>
          <a:xfrm>
            <a:off x="990600" y="3182620"/>
            <a:ext cx="10215880" cy="32086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07035" y="258445"/>
            <a:ext cx="3890010" cy="798830"/>
          </a:xfrm>
        </p:spPr>
        <p:txBody>
          <a:bodyPr>
            <a:normAutofit/>
          </a:bodyPr>
          <a:p>
            <a:r>
              <a:rPr lang="en-US" altLang="zh-CN" sz="3600" b="0">
                <a:cs typeface="+mj-lt"/>
              </a:rPr>
              <a:t>Framework</a:t>
            </a:r>
            <a:endParaRPr lang="en-US" altLang="zh-CN" sz="3600" b="0">
              <a:cs typeface="+mj-lt"/>
            </a:endParaRPr>
          </a:p>
        </p:txBody>
      </p:sp>
      <p:pic>
        <p:nvPicPr>
          <p:cNvPr id="3" name="图片 2" descr="pipeline (1)"/>
          <p:cNvPicPr>
            <a:picLocks noChangeAspect="1"/>
          </p:cNvPicPr>
          <p:nvPr/>
        </p:nvPicPr>
        <p:blipFill>
          <a:blip r:embed="rId1"/>
          <a:srcRect r="56775" b="60772"/>
          <a:stretch>
            <a:fillRect/>
          </a:stretch>
        </p:blipFill>
        <p:spPr>
          <a:xfrm>
            <a:off x="900430" y="1170305"/>
            <a:ext cx="4415790" cy="20510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297045" y="3334385"/>
            <a:ext cx="6822440" cy="3415030"/>
            <a:chOff x="6767" y="5251"/>
            <a:chExt cx="10744" cy="5378"/>
          </a:xfrm>
        </p:grpSpPr>
        <p:sp>
          <p:nvSpPr>
            <p:cNvPr id="4" name="圆角矩形 3"/>
            <p:cNvSpPr/>
            <p:nvPr/>
          </p:nvSpPr>
          <p:spPr>
            <a:xfrm>
              <a:off x="6767" y="5251"/>
              <a:ext cx="5307" cy="4616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2205" y="5251"/>
              <a:ext cx="5307" cy="4616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473" y="10049"/>
              <a:ext cx="54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Times" panose="00000500000000020000" charset="0"/>
                  <a:cs typeface="Times" panose="00000500000000020000" charset="0"/>
                </a:rPr>
                <a:t>configurable  settings  </a:t>
              </a:r>
              <a:endParaRPr lang="en-US" altLang="zh-CN" b="1">
                <a:solidFill>
                  <a:srgbClr val="FF0000"/>
                </a:solidFill>
                <a:latin typeface="Times" panose="00000500000000020000" charset="0"/>
                <a:cs typeface="Times" panose="00000500000000020000" charset="0"/>
              </a:endParaRPr>
            </a:p>
          </p:txBody>
        </p:sp>
      </p:grpSp>
      <p:pic>
        <p:nvPicPr>
          <p:cNvPr id="10" name="图片 9" descr="pipeline (1)"/>
          <p:cNvPicPr>
            <a:picLocks noChangeAspect="1"/>
          </p:cNvPicPr>
          <p:nvPr/>
        </p:nvPicPr>
        <p:blipFill>
          <a:blip r:embed="rId1"/>
          <a:srcRect l="43268" b="60687"/>
          <a:stretch>
            <a:fillRect/>
          </a:stretch>
        </p:blipFill>
        <p:spPr>
          <a:xfrm>
            <a:off x="5556885" y="1170305"/>
            <a:ext cx="5795645" cy="20554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083560" y="843280"/>
            <a:ext cx="4990465" cy="2701925"/>
            <a:chOff x="4856" y="1328"/>
            <a:chExt cx="7859" cy="4255"/>
          </a:xfrm>
        </p:grpSpPr>
        <p:sp>
          <p:nvSpPr>
            <p:cNvPr id="12" name="手杖形箭头 11"/>
            <p:cNvSpPr/>
            <p:nvPr/>
          </p:nvSpPr>
          <p:spPr>
            <a:xfrm>
              <a:off x="7382" y="1328"/>
              <a:ext cx="5290" cy="778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下箭头 13"/>
            <p:cNvSpPr/>
            <p:nvPr/>
          </p:nvSpPr>
          <p:spPr>
            <a:xfrm rot="2700000">
              <a:off x="5386" y="4450"/>
              <a:ext cx="430" cy="149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下箭头 14"/>
            <p:cNvSpPr/>
            <p:nvPr/>
          </p:nvSpPr>
          <p:spPr>
            <a:xfrm rot="20460000">
              <a:off x="7537" y="4555"/>
              <a:ext cx="453" cy="10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下箭头 15"/>
            <p:cNvSpPr/>
            <p:nvPr/>
          </p:nvSpPr>
          <p:spPr>
            <a:xfrm rot="17280000">
              <a:off x="10179" y="2885"/>
              <a:ext cx="453" cy="462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下箭头 16"/>
          <p:cNvSpPr/>
          <p:nvPr/>
        </p:nvSpPr>
        <p:spPr>
          <a:xfrm rot="2460000">
            <a:off x="9976485" y="2724150"/>
            <a:ext cx="287655" cy="6445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chamf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315" y="1057275"/>
            <a:ext cx="9992995" cy="2217420"/>
          </a:xfrm>
          <a:prstGeom prst="rect">
            <a:avLst/>
          </a:prstGeom>
        </p:spPr>
      </p:pic>
      <p:pic>
        <p:nvPicPr>
          <p:cNvPr id="6" name="图片 5" descr="ori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3185795"/>
            <a:ext cx="2862580" cy="3547745"/>
          </a:xfrm>
          <a:prstGeom prst="rect">
            <a:avLst/>
          </a:prstGeom>
        </p:spPr>
      </p:pic>
      <p:pic>
        <p:nvPicPr>
          <p:cNvPr id="7" name="图片 6" descr="unori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" y="3185795"/>
            <a:ext cx="2933065" cy="3636010"/>
          </a:xfrm>
          <a:prstGeom prst="rect">
            <a:avLst/>
          </a:prstGeom>
        </p:spPr>
      </p:pic>
      <p:sp>
        <p:nvSpPr>
          <p:cNvPr id="4" name="标题 4"/>
          <p:cNvSpPr>
            <a:spLocks noGrp="1"/>
          </p:cNvSpPr>
          <p:nvPr/>
        </p:nvSpPr>
        <p:spPr>
          <a:xfrm>
            <a:off x="104140" y="6285865"/>
            <a:ext cx="2903220" cy="4476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>
                <a:effectLst/>
                <a:latin typeface="Times" panose="00000500000000020000" charset="0"/>
                <a:cs typeface="Times" panose="00000500000000020000" charset="0"/>
              </a:rPr>
              <a:t>w/o oriented chamfer loss </a:t>
            </a:r>
            <a:endParaRPr lang="en-US" altLang="zh-CN" sz="1600">
              <a:effectLst/>
              <a:latin typeface="Times" panose="00000500000000020000" charset="0"/>
              <a:cs typeface="Times" panose="00000500000000020000" charset="0"/>
            </a:endParaRPr>
          </a:p>
        </p:txBody>
      </p:sp>
      <p:sp>
        <p:nvSpPr>
          <p:cNvPr id="8" name="标题 4"/>
          <p:cNvSpPr>
            <a:spLocks noGrp="1"/>
          </p:cNvSpPr>
          <p:nvPr/>
        </p:nvSpPr>
        <p:spPr>
          <a:xfrm>
            <a:off x="3456940" y="6285865"/>
            <a:ext cx="3192780" cy="4476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b="0">
                <a:latin typeface="Times" panose="00000500000000020000" charset="0"/>
                <a:cs typeface="Times" panose="00000500000000020000" charset="0"/>
              </a:rPr>
              <a:t>w/ oriented chamfer loss </a:t>
            </a:r>
            <a:endParaRPr lang="en-US" altLang="zh-CN" sz="1600" b="0">
              <a:latin typeface="Times" panose="00000500000000020000" charset="0"/>
              <a:cs typeface="Times" panose="00000500000000020000" charset="0"/>
            </a:endParaRPr>
          </a:p>
        </p:txBody>
      </p:sp>
      <p:sp>
        <p:nvSpPr>
          <p:cNvPr id="10" name="标题 4"/>
          <p:cNvSpPr>
            <a:spLocks noGrp="1"/>
          </p:cNvSpPr>
          <p:nvPr/>
        </p:nvSpPr>
        <p:spPr>
          <a:xfrm>
            <a:off x="1972945" y="3884930"/>
            <a:ext cx="2505075" cy="5575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600" b="0">
                <a:cs typeface="+mj-lt"/>
              </a:rPr>
              <a:t>self-intersection </a:t>
            </a:r>
            <a:endParaRPr lang="en-US" altLang="zh-CN" sz="1600" b="0">
              <a:cs typeface="+mj-lt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399540" y="4181475"/>
            <a:ext cx="700405" cy="276860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图片 2" descr="upload_635173322"/>
          <p:cNvPicPr>
            <a:picLocks noChangeAspect="1"/>
          </p:cNvPicPr>
          <p:nvPr/>
        </p:nvPicPr>
        <p:blipFill>
          <a:blip r:embed="rId4"/>
          <a:srcRect l="1068" t="8396" r="1277" b="4749"/>
          <a:stretch>
            <a:fillRect/>
          </a:stretch>
        </p:blipFill>
        <p:spPr>
          <a:xfrm>
            <a:off x="6649720" y="4582795"/>
            <a:ext cx="4746625" cy="75311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3" name="标题 12"/>
          <p:cNvSpPr>
            <a:spLocks noGrp="1"/>
          </p:cNvSpPr>
          <p:nvPr>
            <p:ph type="ctrTitle"/>
          </p:nvPr>
        </p:nvSpPr>
        <p:spPr>
          <a:xfrm>
            <a:off x="407035" y="258445"/>
            <a:ext cx="7283450" cy="798830"/>
          </a:xfrm>
        </p:spPr>
        <p:txBody>
          <a:bodyPr>
            <a:normAutofit/>
          </a:bodyPr>
          <a:p>
            <a:r>
              <a:rPr lang="en-US" altLang="zh-CN" sz="3600" b="0">
                <a:cs typeface="+mj-lt"/>
              </a:rPr>
              <a:t>Oriented Chamfer Loss</a:t>
            </a:r>
            <a:endParaRPr lang="en-US" altLang="zh-CN" sz="3600" b="0">
              <a:cs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02755" y="3964305"/>
            <a:ext cx="4440555" cy="3987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+mj-lt"/>
                <a:sym typeface="+mn-ea"/>
              </a:rPr>
              <a:t>Quantitative comparison</a:t>
            </a:r>
            <a:endParaRPr lang="en-US" altLang="zh-CN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j-lt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799840" y="2090420"/>
            <a:ext cx="2009775" cy="1837055"/>
          </a:xfrm>
          <a:prstGeom prst="straightConnector1">
            <a:avLst/>
          </a:prstGeom>
          <a:ln w="25400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0860" y="1365250"/>
            <a:ext cx="5323840" cy="2139950"/>
          </a:xfrm>
        </p:spPr>
        <p:txBody>
          <a:bodyPr>
            <a:normAutofit lnSpcReduction="10000"/>
          </a:bodyPr>
          <a:p>
            <a:r>
              <a:rPr lang="en-US" altLang="zh-CN" sz="2400">
                <a:cs typeface="+mn-lt"/>
              </a:rPr>
              <a:t>Existing methods use inconsistent datasets and evaluation metrics</a:t>
            </a:r>
            <a:endParaRPr lang="en-US" altLang="zh-CN" sz="2400">
              <a:cs typeface="+mn-lt"/>
            </a:endParaRPr>
          </a:p>
          <a:p>
            <a:r>
              <a:rPr lang="en-US" altLang="zh-CN" sz="2400">
                <a:cs typeface="+mn-lt"/>
              </a:rPr>
              <a:t>We unified the dataset and evaluation metrics which preserves </a:t>
            </a:r>
            <a:r>
              <a:rPr lang="en-US" altLang="zh-CN" sz="2400">
                <a:solidFill>
                  <a:srgbClr val="FF0000"/>
                </a:solidFill>
                <a:cs typeface="+mn-lt"/>
              </a:rPr>
              <a:t>high resolution 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(1000 x 1000 voxels)</a:t>
            </a:r>
            <a:r>
              <a:rPr lang="en-US" altLang="zh-CN" sz="2400">
                <a:cs typeface="+mn-lt"/>
              </a:rPr>
              <a:t> surface </a:t>
            </a:r>
            <a:r>
              <a:rPr lang="en-US" altLang="zh-CN" sz="2400">
                <a:solidFill>
                  <a:srgbClr val="FF0000"/>
                </a:solidFill>
                <a:cs typeface="+mn-lt"/>
              </a:rPr>
              <a:t>without inner structure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5" name="图片 4" descr="截屏2020-10-30 下午4.58.07"/>
          <p:cNvPicPr>
            <a:picLocks noChangeAspect="1"/>
          </p:cNvPicPr>
          <p:nvPr/>
        </p:nvPicPr>
        <p:blipFill>
          <a:blip r:embed="rId1"/>
          <a:srcRect l="2477" t="6875" r="3439" b="5946"/>
          <a:stretch>
            <a:fillRect/>
          </a:stretch>
        </p:blipFill>
        <p:spPr>
          <a:xfrm>
            <a:off x="6117590" y="1134110"/>
            <a:ext cx="5402580" cy="2085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标题 9"/>
          <p:cNvSpPr>
            <a:spLocks noGrp="1"/>
          </p:cNvSpPr>
          <p:nvPr/>
        </p:nvSpPr>
        <p:spPr>
          <a:xfrm>
            <a:off x="407035" y="258445"/>
            <a:ext cx="3890010" cy="7988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0">
                <a:cs typeface="+mj-lt"/>
              </a:rPr>
              <a:t>Dataset</a:t>
            </a:r>
            <a:endParaRPr lang="en-US" altLang="zh-CN" sz="3600" b="0">
              <a:cs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61465" y="3585210"/>
            <a:ext cx="9284955" cy="2520466"/>
            <a:chOff x="1854" y="6037"/>
            <a:chExt cx="14967" cy="4063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4" y="6169"/>
              <a:ext cx="3115" cy="3431"/>
              <a:chOff x="702" y="6009"/>
              <a:chExt cx="3115" cy="3431"/>
            </a:xfrm>
          </p:grpSpPr>
          <p:pic>
            <p:nvPicPr>
              <p:cNvPr id="8" name="图片 7" descr="origin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2" y="6009"/>
                <a:ext cx="3115" cy="2167"/>
              </a:xfrm>
              <a:prstGeom prst="rect">
                <a:avLst/>
              </a:prstGeom>
            </p:spPr>
          </p:pic>
          <p:sp>
            <p:nvSpPr>
              <p:cNvPr id="41" name="文本框 40"/>
              <p:cNvSpPr txBox="1"/>
              <p:nvPr/>
            </p:nvSpPr>
            <p:spPr>
              <a:xfrm>
                <a:off x="702" y="8400"/>
                <a:ext cx="3088" cy="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original model</a:t>
                </a:r>
                <a:endParaRPr lang="en-US" altLang="zh-CN" sz="2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  <a:p>
                <a:pPr algn="ctr"/>
                <a:r>
                  <a:rPr lang="en-US" altLang="zh-CN" sz="16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mesh from ShapNet</a:t>
                </a:r>
                <a:endParaRPr lang="en-US" altLang="zh-CN" sz="1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83" y="6037"/>
              <a:ext cx="3605" cy="3956"/>
              <a:chOff x="5266" y="5881"/>
              <a:chExt cx="3605" cy="3956"/>
            </a:xfrm>
          </p:grpSpPr>
          <p:pic>
            <p:nvPicPr>
              <p:cNvPr id="9" name="图片 8" descr="watertight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7" y="5881"/>
                <a:ext cx="3304" cy="2299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5266" y="8400"/>
                <a:ext cx="3605" cy="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 watertight model</a:t>
                </a:r>
                <a:endParaRPr lang="en-US" altLang="zh-CN" sz="2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  <a:p>
                <a:pPr algn="ctr"/>
                <a:r>
                  <a:rPr lang="en-US" altLang="zh-CN" sz="16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high resolution</a:t>
                </a:r>
                <a:endParaRPr lang="en-US" altLang="zh-CN" sz="1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  <a:p>
                <a:pPr algn="ctr"/>
                <a:r>
                  <a:rPr lang="en-US" altLang="zh-CN" sz="16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 surface mesh</a:t>
                </a:r>
                <a:endParaRPr lang="en-US" altLang="zh-CN" sz="1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602" y="6169"/>
              <a:ext cx="3224" cy="3576"/>
              <a:chOff x="10351" y="5864"/>
              <a:chExt cx="3224" cy="3576"/>
            </a:xfrm>
          </p:grpSpPr>
          <p:pic>
            <p:nvPicPr>
              <p:cNvPr id="6" name="图片 5" descr="simplify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1" y="5864"/>
                <a:ext cx="3184" cy="2216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0351" y="8400"/>
                <a:ext cx="3224" cy="1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simplified model</a:t>
                </a:r>
                <a:endParaRPr lang="en-US" altLang="zh-CN" sz="2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  <a:p>
                <a:pPr algn="ctr"/>
                <a:r>
                  <a:rPr lang="en-US" altLang="zh-CN" sz="16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mesh after decimation</a:t>
                </a:r>
                <a:endParaRPr lang="en-US" altLang="zh-CN" sz="1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3586" y="6127"/>
              <a:ext cx="3235" cy="3973"/>
              <a:chOff x="15165" y="5864"/>
              <a:chExt cx="3235" cy="3973"/>
            </a:xfrm>
          </p:grpSpPr>
          <p:pic>
            <p:nvPicPr>
              <p:cNvPr id="7" name="图片 6" descr="sampl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65" y="5864"/>
                <a:ext cx="3235" cy="2250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15239" y="8400"/>
                <a:ext cx="3088" cy="1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p>
                <a:pPr algn="ctr"/>
                <a:r>
                  <a:rPr lang="en-US" altLang="zh-CN" sz="2000" b="1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 sampled point</a:t>
                </a:r>
                <a:endParaRPr lang="en-US" altLang="zh-CN" sz="2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  <a:p>
                <a:pPr algn="ctr"/>
                <a:r>
                  <a:rPr lang="en-US" altLang="zh-CN" sz="160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" panose="00000500000000020000" charset="0"/>
                    <a:cs typeface="Times" panose="00000500000000020000" charset="0"/>
                  </a:rPr>
                  <a:t>uniform sampled surface points</a:t>
                </a:r>
                <a:endParaRPr lang="en-US" altLang="zh-CN" sz="16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" panose="00000500000000020000" charset="0"/>
                  <a:cs typeface="Times" panose="00000500000000020000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940425" y="3505835"/>
            <a:ext cx="3032760" cy="2993390"/>
            <a:chOff x="9196" y="5753"/>
            <a:chExt cx="4776" cy="4714"/>
          </a:xfrm>
        </p:grpSpPr>
        <p:sp>
          <p:nvSpPr>
            <p:cNvPr id="20" name="文本框 19"/>
            <p:cNvSpPr txBox="1"/>
            <p:nvPr/>
          </p:nvSpPr>
          <p:spPr>
            <a:xfrm>
              <a:off x="9196" y="9886"/>
              <a:ext cx="47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supervision of salient points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270" y="5753"/>
              <a:ext cx="4564" cy="471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WPS 演示</Application>
  <PresentationFormat>宽屏</PresentationFormat>
  <Paragraphs>120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方正书宋_GBK</vt:lpstr>
      <vt:lpstr>Wingdings</vt:lpstr>
      <vt:lpstr>Times</vt:lpstr>
      <vt:lpstr>Baskerville</vt:lpstr>
      <vt:lpstr>Helvetica Neue Medium</vt:lpstr>
      <vt:lpstr>Arial Black</vt:lpstr>
      <vt:lpstr>微软雅黑</vt:lpstr>
      <vt:lpstr>汉仪旗黑KW</vt:lpstr>
      <vt:lpstr>宋体</vt:lpstr>
      <vt:lpstr>Arial Unicode MS</vt:lpstr>
      <vt:lpstr>汉仪书宋二KW</vt:lpstr>
      <vt:lpstr>Thonburi</vt:lpstr>
      <vt:lpstr>兰亭黑-简</vt:lpstr>
      <vt:lpstr>Trebuchet MS</vt:lpstr>
      <vt:lpstr>Tamil MN</vt:lpstr>
      <vt:lpstr>冬青黑体简体中文</vt:lpstr>
      <vt:lpstr>儷宋 Pro</vt:lpstr>
      <vt:lpstr>webwppDefTheme</vt:lpstr>
      <vt:lpstr>Office 主题​​</vt:lpstr>
      <vt:lpstr>Saliency Guided Subdivision for Single-View Mesh Reconstruction</vt:lpstr>
      <vt:lpstr>Motivation</vt:lpstr>
      <vt:lpstr>Motivation</vt:lpstr>
      <vt:lpstr>Motivation</vt:lpstr>
      <vt:lpstr>Our Method</vt:lpstr>
      <vt:lpstr>Our Method</vt:lpstr>
      <vt:lpstr>Our Method</vt:lpstr>
      <vt:lpstr>Oriented Chamfer Loss</vt:lpstr>
      <vt:lpstr>Dataset</vt:lpstr>
      <vt:lpstr>PowerPoint 演示文稿</vt:lpstr>
      <vt:lpstr>Qualitative &amp; Quantitative  Results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Saliency Guided Subdivision for Single-View Mesh Reconstruction</dc:title>
  <dc:creator>weicai</dc:creator>
  <cp:lastModifiedBy>lihai</cp:lastModifiedBy>
  <cp:revision>18</cp:revision>
  <dcterms:created xsi:type="dcterms:W3CDTF">2020-10-31T16:31:03Z</dcterms:created>
  <dcterms:modified xsi:type="dcterms:W3CDTF">2020-10-31T16:31:03Z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